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90" r:id="rId1"/>
  </p:sldMasterIdLst>
  <p:notesMasterIdLst>
    <p:notesMasterId r:id="rId16"/>
  </p:notesMasterIdLst>
  <p:sldIdLst>
    <p:sldId id="268" r:id="rId2"/>
    <p:sldId id="269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5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6314"/>
  </p:normalViewPr>
  <p:slideViewPr>
    <p:cSldViewPr snapToGrid="0" snapToObjects="1">
      <p:cViewPr>
        <p:scale>
          <a:sx n="81" d="100"/>
          <a:sy n="81" d="100"/>
        </p:scale>
        <p:origin x="736" y="5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38D575-1CB1-DF43-AA0C-EC59FDBB7D20}" type="datetimeFigureOut">
              <a:rPr lang="en-US" smtClean="0"/>
              <a:t>11/4/17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FAF060-97CD-BC41-A6DD-30D9E828F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677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AF060-97CD-BC41-A6DD-30D9E828F7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552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OLAP </a:t>
            </a:r>
            <a:r>
              <a:rPr lang="mr-IN" dirty="0" smtClean="0"/>
              <a:t>–</a:t>
            </a:r>
            <a:r>
              <a:rPr lang="en-US" dirty="0" smtClean="0"/>
              <a:t> Perform</a:t>
            </a:r>
            <a:r>
              <a:rPr lang="en-US" baseline="0" dirty="0" smtClean="0"/>
              <a:t> Data mining Analytics and Decision Making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AF060-97CD-BC41-A6DD-30D9E828F7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18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 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profiling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(also known as data assessment, data discovery or data quality analysis) is a process of examining the data available in an existing data source (such as database) and collecting statistics and information about it. It is also defined as a systematic up front analysis of the content of the data source.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AF060-97CD-BC41-A6DD-30D9E828F7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073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Metadata is "data [information] that provides information about other data". Three distinct types of metadata exist: descriptive metadata, structural metadata, and administrative metadata.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AF060-97CD-BC41-A6DD-30D9E828F77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4356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governance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(DG) is the overall management of the availability, usability, integrity and security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used in an enterprise.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AF060-97CD-BC41-A6DD-30D9E828F7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710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Informatica Repository: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informatica</a:t>
            </a:r>
            <a:r>
              <a:rPr lang="en-US" dirty="0" smtClean="0"/>
              <a:t> repository is at the</a:t>
            </a:r>
            <a:r>
              <a:rPr lang="en-US" baseline="0" dirty="0" smtClean="0"/>
              <a:t> center of the Informatica suite. You create a set of metadata tables within the repository database that the Client and the server access the repository to save and retrieve the data.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Informatica Client:</a:t>
            </a:r>
          </a:p>
          <a:p>
            <a:r>
              <a:rPr lang="en-US" baseline="0" dirty="0" smtClean="0"/>
              <a:t>Manages users, define sources and targets, build mappings and </a:t>
            </a:r>
            <a:r>
              <a:rPr lang="en-US" baseline="0" dirty="0" err="1" smtClean="0"/>
              <a:t>mapplets</a:t>
            </a:r>
            <a:r>
              <a:rPr lang="en-US" baseline="0" dirty="0" smtClean="0"/>
              <a:t> with the transformation logic, create sessions to run the mapping logic. The </a:t>
            </a:r>
            <a:r>
              <a:rPr lang="en-US" baseline="0" dirty="0" err="1" smtClean="0"/>
              <a:t>informatica</a:t>
            </a:r>
            <a:r>
              <a:rPr lang="en-US" baseline="0" dirty="0" smtClean="0"/>
              <a:t> client has 4 major client applications: Repository Manager, Designer, Workflow Manager and Monitor.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Informatica Server:</a:t>
            </a:r>
          </a:p>
          <a:p>
            <a:r>
              <a:rPr lang="en-US" baseline="0" dirty="0" smtClean="0"/>
              <a:t>The </a:t>
            </a:r>
            <a:r>
              <a:rPr lang="en-US" baseline="0" dirty="0" err="1" smtClean="0"/>
              <a:t>informatica</a:t>
            </a:r>
            <a:r>
              <a:rPr lang="en-US" baseline="0" dirty="0" smtClean="0"/>
              <a:t> server extracts the source data  performs  the data transformation, and loads the transformed data in the targets.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FAF060-97CD-BC41-A6DD-30D9E828F77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026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930AF46-E26E-E84D-A0D8-512E015D6CFD}" type="datetimeFigureOut">
              <a:rPr lang="en-US" smtClean="0"/>
              <a:t>11/4/17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5DFE7C8-169A-804C-9E5A-632E0C470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5230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1" r:id="rId1"/>
    <p:sldLayoutId id="2147484292" r:id="rId2"/>
    <p:sldLayoutId id="2147484293" r:id="rId3"/>
    <p:sldLayoutId id="2147484294" r:id="rId4"/>
    <p:sldLayoutId id="2147484295" r:id="rId5"/>
    <p:sldLayoutId id="2147484296" r:id="rId6"/>
    <p:sldLayoutId id="2147484297" r:id="rId7"/>
    <p:sldLayoutId id="2147484298" r:id="rId8"/>
    <p:sldLayoutId id="2147484299" r:id="rId9"/>
    <p:sldLayoutId id="2147484300" r:id="rId10"/>
    <p:sldLayoutId id="2147484301" r:id="rId11"/>
    <p:sldLayoutId id="2147484302" r:id="rId12"/>
    <p:sldLayoutId id="2147484303" r:id="rId13"/>
    <p:sldLayoutId id="2147484304" r:id="rId14"/>
    <p:sldLayoutId id="2147484305" r:id="rId15"/>
    <p:sldLayoutId id="2147484306" r:id="rId16"/>
    <p:sldLayoutId id="214748430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tiff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IST 659 </a:t>
            </a:r>
            <a:r>
              <a:rPr lang="mr-IN" sz="4400" dirty="0" smtClean="0"/>
              <a:t>–</a:t>
            </a:r>
            <a:r>
              <a:rPr lang="en-US" sz="4400" dirty="0" smtClean="0"/>
              <a:t> Advanced Topic Presentation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916621"/>
            <a:ext cx="10910364" cy="3641834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6000" dirty="0" smtClean="0"/>
              <a:t>Informatica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ClrTx/>
              <a:buNone/>
            </a:pPr>
            <a:endParaRPr lang="en-US" sz="6000" dirty="0"/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ClrTx/>
              <a:buNone/>
            </a:pPr>
            <a:endParaRPr lang="en-US" sz="6000" dirty="0" smtClean="0"/>
          </a:p>
          <a:p>
            <a:pPr marL="0" indent="0" algn="r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3200" dirty="0" smtClean="0"/>
              <a:t>Omkar Mutreja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2455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xmlns="" id="{5A428F9F-90A8-4A92-BD47-B411F785CA2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xmlns="" id="{AD27C419-ED5A-41B2-8002-141D6424678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65" y="1008993"/>
            <a:ext cx="7302356" cy="4903076"/>
          </a:xfrm>
          <a:prstGeom prst="roundRect">
            <a:avLst>
              <a:gd name="adj" fmla="val 3516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xmlns="" id="{BA061C32-0067-4E9B-A78F-96F19B94A07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96408" y="640831"/>
            <a:ext cx="3352128" cy="1573863"/>
          </a:xfrm>
        </p:spPr>
        <p:txBody>
          <a:bodyPr>
            <a:normAutofit/>
          </a:bodyPr>
          <a:lstStyle/>
          <a:p>
            <a:r>
              <a:rPr lang="en-US" dirty="0"/>
              <a:t>Informatica PowerCenter Architecture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8196408" y="2367092"/>
            <a:ext cx="3352128" cy="388130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R</a:t>
            </a:r>
            <a:r>
              <a:rPr lang="en-US" sz="2400" cap="none" dirty="0" smtClean="0"/>
              <a:t>epository</a:t>
            </a:r>
            <a:endParaRPr lang="en-US" sz="2400" cap="none" dirty="0"/>
          </a:p>
          <a:p>
            <a:r>
              <a:rPr lang="en-US" sz="2400" cap="none" dirty="0" smtClean="0"/>
              <a:t>Power Center Client</a:t>
            </a:r>
            <a:endParaRPr lang="en-US" sz="2400" cap="none" dirty="0"/>
          </a:p>
          <a:p>
            <a:r>
              <a:rPr lang="en-US" sz="2400" cap="none" dirty="0" smtClean="0"/>
              <a:t>Domain</a:t>
            </a:r>
            <a:endParaRPr lang="en-US" sz="2400" cap="none" dirty="0"/>
          </a:p>
          <a:p>
            <a:r>
              <a:rPr lang="en-US" sz="2400" cap="none" dirty="0" smtClean="0"/>
              <a:t>Sources</a:t>
            </a:r>
          </a:p>
          <a:p>
            <a:r>
              <a:rPr lang="en-US" sz="2400" cap="none" dirty="0" smtClean="0"/>
              <a:t>Targets</a:t>
            </a:r>
          </a:p>
          <a:p>
            <a:r>
              <a:rPr lang="en-US" sz="2400" cap="none" dirty="0" smtClean="0"/>
              <a:t>Administrator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602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 tmFilter="0,0; .5, 1; 1, 1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 tmFilter="0,0; .5, 1; 1, 1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 tmFilter="0,0; .5, 1; 1, 1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xmlns="" id="{7D3BF70F-AEA1-4030-9D52-4D4CE1A1567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">
            <a:extLst>
              <a:ext uri="{FF2B5EF4-FFF2-40B4-BE49-F238E27FC236}">
                <a16:creationId xmlns:a16="http://schemas.microsoft.com/office/drawing/2014/main" xmlns="" id="{99A290C2-8CB3-4B1A-A72F-857B26DDADD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061" y="1262849"/>
            <a:ext cx="6200163" cy="3875101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xmlns="" id="{D5F87E6D-A7B9-47A5-A59D-F719FDF1F55D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r>
              <a:rPr lang="en-US" sz="3200"/>
              <a:t>Process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1500" cap="none" dirty="0"/>
              <a:t>Informatica Server moves the data from source to target based on the workflow and metadata stored in the library.</a:t>
            </a:r>
          </a:p>
          <a:p>
            <a:pPr algn="ctr">
              <a:lnSpc>
                <a:spcPct val="110000"/>
              </a:lnSpc>
            </a:pPr>
            <a:r>
              <a:rPr lang="en-US" sz="1500" cap="none" dirty="0"/>
              <a:t>A workflow is set of instructions how and when to run the task related to ETL</a:t>
            </a:r>
          </a:p>
          <a:p>
            <a:pPr algn="ctr">
              <a:lnSpc>
                <a:spcPct val="110000"/>
              </a:lnSpc>
            </a:pPr>
            <a:r>
              <a:rPr lang="en-US" sz="1500" cap="none" dirty="0"/>
              <a:t>Session is type of workflow task which describes how to move the data between  source and target using  a mapping</a:t>
            </a:r>
          </a:p>
          <a:p>
            <a:pPr algn="ctr">
              <a:lnSpc>
                <a:spcPct val="110000"/>
              </a:lnSpc>
            </a:pPr>
            <a:r>
              <a:rPr lang="en-US" sz="1500" cap="none" dirty="0"/>
              <a:t>Mapping is set of source and target definitions linked by transformation objects that define the rules for data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200841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Transformations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55175214"/>
              </p:ext>
            </p:extLst>
          </p:nvPr>
        </p:nvGraphicFramePr>
        <p:xfrm>
          <a:off x="914400" y="1970689"/>
          <a:ext cx="10363200" cy="3478267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5181600"/>
                <a:gridCol w="5181600"/>
              </a:tblGrid>
              <a:tr h="43158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Active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Passive</a:t>
                      </a:r>
                      <a:endParaRPr lang="en-US" sz="2400" dirty="0"/>
                    </a:p>
                  </a:txBody>
                  <a:tcPr/>
                </a:tc>
              </a:tr>
              <a:tr h="431581">
                <a:tc>
                  <a:txBody>
                    <a:bodyPr/>
                    <a:lstStyle/>
                    <a:p>
                      <a:r>
                        <a:rPr lang="en-US" dirty="0" smtClean="0"/>
                        <a:t>Sorter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Expression</a:t>
                      </a:r>
                      <a:endParaRPr lang="en-US" dirty="0"/>
                    </a:p>
                  </a:txBody>
                  <a:tcPr/>
                </a:tc>
              </a:tr>
              <a:tr h="431581">
                <a:tc>
                  <a:txBody>
                    <a:bodyPr/>
                    <a:lstStyle/>
                    <a:p>
                      <a:r>
                        <a:rPr lang="en-US" dirty="0" smtClean="0"/>
                        <a:t>Aggregator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Sequence Generator</a:t>
                      </a:r>
                      <a:endParaRPr lang="en-US" dirty="0"/>
                    </a:p>
                  </a:txBody>
                  <a:tcPr/>
                </a:tc>
              </a:tr>
              <a:tr h="431581">
                <a:tc>
                  <a:txBody>
                    <a:bodyPr/>
                    <a:lstStyle/>
                    <a:p>
                      <a:r>
                        <a:rPr lang="en-US" dirty="0" smtClean="0"/>
                        <a:t>Filter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Lookup</a:t>
                      </a:r>
                      <a:endParaRPr lang="en-US" dirty="0"/>
                    </a:p>
                  </a:txBody>
                  <a:tcPr/>
                </a:tc>
              </a:tr>
              <a:tr h="431581">
                <a:tc>
                  <a:txBody>
                    <a:bodyPr/>
                    <a:lstStyle/>
                    <a:p>
                      <a:r>
                        <a:rPr lang="en-US" dirty="0" smtClean="0"/>
                        <a:t>Union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Stored Procedure</a:t>
                      </a:r>
                      <a:endParaRPr lang="en-US" dirty="0"/>
                    </a:p>
                  </a:txBody>
                  <a:tcPr/>
                </a:tc>
              </a:tr>
              <a:tr h="431581">
                <a:tc>
                  <a:txBody>
                    <a:bodyPr/>
                    <a:lstStyle/>
                    <a:p>
                      <a:r>
                        <a:rPr lang="en-US" dirty="0" smtClean="0"/>
                        <a:t>Joiner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XML Source Qualifier</a:t>
                      </a:r>
                      <a:endParaRPr lang="en-US" dirty="0"/>
                    </a:p>
                  </a:txBody>
                  <a:tcPr/>
                </a:tc>
              </a:tr>
              <a:tr h="431581">
                <a:tc>
                  <a:txBody>
                    <a:bodyPr/>
                    <a:lstStyle/>
                    <a:p>
                      <a:r>
                        <a:rPr lang="en-US" dirty="0" smtClean="0"/>
                        <a:t>Rank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431581">
                <a:tc>
                  <a:txBody>
                    <a:bodyPr/>
                    <a:lstStyle/>
                    <a:p>
                      <a:r>
                        <a:rPr lang="en-US" dirty="0" smtClean="0"/>
                        <a:t>Router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336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2066850" y="2366963"/>
            <a:ext cx="8058299" cy="34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36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502553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Thank You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56486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Contents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1876098"/>
            <a:ext cx="10363826" cy="4130564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What is ETL?</a:t>
            </a:r>
          </a:p>
          <a:p>
            <a:r>
              <a:rPr lang="en-US" sz="2400" dirty="0" smtClean="0"/>
              <a:t>Why ETL?</a:t>
            </a:r>
          </a:p>
          <a:p>
            <a:r>
              <a:rPr lang="en-US" sz="2400" dirty="0" smtClean="0"/>
              <a:t>ETL Requirements</a:t>
            </a:r>
          </a:p>
          <a:p>
            <a:r>
              <a:rPr lang="en-US" sz="2400" dirty="0" smtClean="0"/>
              <a:t>Advantages of </a:t>
            </a:r>
            <a:r>
              <a:rPr lang="en-US" sz="2400" dirty="0" err="1" smtClean="0"/>
              <a:t>etl</a:t>
            </a:r>
            <a:endParaRPr lang="en-US" sz="2400" dirty="0" smtClean="0"/>
          </a:p>
          <a:p>
            <a:r>
              <a:rPr lang="en-US" sz="2400" dirty="0" err="1" smtClean="0"/>
              <a:t>Etl</a:t>
            </a:r>
            <a:r>
              <a:rPr lang="en-US" sz="2400" dirty="0" smtClean="0"/>
              <a:t> tools</a:t>
            </a:r>
          </a:p>
          <a:p>
            <a:r>
              <a:rPr lang="en-US" sz="2400" dirty="0" smtClean="0"/>
              <a:t>Informatica</a:t>
            </a:r>
          </a:p>
          <a:p>
            <a:r>
              <a:rPr lang="en-US" sz="2400" dirty="0" smtClean="0"/>
              <a:t>Architecture</a:t>
            </a:r>
          </a:p>
          <a:p>
            <a:r>
              <a:rPr lang="en-US" sz="2400" dirty="0" smtClean="0"/>
              <a:t>Transformations</a:t>
            </a:r>
          </a:p>
          <a:p>
            <a:r>
              <a:rPr lang="en-US" sz="2400" dirty="0" smtClean="0"/>
              <a:t>Mapping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988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22" y="1671706"/>
            <a:ext cx="6553545" cy="35225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4237" y="914400"/>
            <a:ext cx="3657600" cy="2887579"/>
          </a:xfrm>
          <a:noFill/>
        </p:spPr>
        <p:txBody>
          <a:bodyPr>
            <a:normAutofit/>
          </a:bodyPr>
          <a:lstStyle/>
          <a:p>
            <a:r>
              <a:rPr lang="en-US" sz="4800" dirty="0"/>
              <a:t>WHAT IS ETL?</a:t>
            </a:r>
            <a:r>
              <a:rPr lang="en-US" sz="4800" dirty="0">
                <a:solidFill>
                  <a:schemeClr val="bg1"/>
                </a:solidFill>
              </a:rPr>
              <a:t/>
            </a:r>
            <a:br>
              <a:rPr lang="en-US" sz="4800" dirty="0">
                <a:solidFill>
                  <a:schemeClr val="bg1"/>
                </a:solidFill>
              </a:rPr>
            </a:b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4237" y="4170501"/>
            <a:ext cx="3657600" cy="1525597"/>
          </a:xfrm>
          <a:noFill/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6F430"/>
                </a:solidFill>
              </a:rPr>
              <a:t>“EXTRACT </a:t>
            </a:r>
            <a:r>
              <a:rPr lang="mr-IN" sz="2000" dirty="0">
                <a:solidFill>
                  <a:srgbClr val="F6F430"/>
                </a:solidFill>
              </a:rPr>
              <a:t>…</a:t>
            </a:r>
            <a:r>
              <a:rPr lang="en-US" sz="2000" dirty="0">
                <a:solidFill>
                  <a:srgbClr val="F6F430"/>
                </a:solidFill>
              </a:rPr>
              <a:t> TRANSFORM </a:t>
            </a:r>
            <a:r>
              <a:rPr lang="mr-IN" sz="2000" dirty="0">
                <a:solidFill>
                  <a:srgbClr val="F6F430"/>
                </a:solidFill>
              </a:rPr>
              <a:t>…</a:t>
            </a:r>
            <a:r>
              <a:rPr lang="en-US" sz="2000" dirty="0">
                <a:solidFill>
                  <a:srgbClr val="F6F430"/>
                </a:solidFill>
              </a:rPr>
              <a:t> </a:t>
            </a:r>
            <a:r>
              <a:rPr lang="en-US" sz="2000" dirty="0" smtClean="0">
                <a:solidFill>
                  <a:srgbClr val="F6F430"/>
                </a:solidFill>
              </a:rPr>
              <a:t>LOAD”</a:t>
            </a:r>
          </a:p>
          <a:p>
            <a:endParaRPr lang="en-US" sz="2000" dirty="0">
              <a:solidFill>
                <a:srgbClr val="F6F430"/>
              </a:solidFill>
            </a:endParaRPr>
          </a:p>
          <a:p>
            <a:endParaRPr lang="en-US" sz="2000" dirty="0">
              <a:solidFill>
                <a:srgbClr val="F6F4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919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409904"/>
            <a:ext cx="10364451" cy="1415722"/>
          </a:xfrm>
        </p:spPr>
        <p:txBody>
          <a:bodyPr>
            <a:normAutofit/>
          </a:bodyPr>
          <a:lstStyle/>
          <a:p>
            <a:r>
              <a:rPr lang="en-US" dirty="0"/>
              <a:t>WHY ETL?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838200" y="1825625"/>
            <a:ext cx="3797807" cy="4351338"/>
          </a:xfrm>
        </p:spPr>
        <p:txBody>
          <a:bodyPr>
            <a:normAutofit/>
          </a:bodyPr>
          <a:lstStyle/>
          <a:p>
            <a:r>
              <a:rPr lang="en-US" sz="2000" dirty="0"/>
              <a:t>Companies need a way to analyze their data for critical business decisions.</a:t>
            </a:r>
          </a:p>
          <a:p>
            <a:r>
              <a:rPr lang="en-US" sz="2000" dirty="0"/>
              <a:t>Transactional Database can’t answer complex business questions.</a:t>
            </a:r>
          </a:p>
          <a:p>
            <a:r>
              <a:rPr lang="en-US" sz="2000" dirty="0"/>
              <a:t>ETL provides a method of moving the data from various source into a data warehouse.</a:t>
            </a:r>
          </a:p>
          <a:p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3413" y="1671145"/>
            <a:ext cx="7308850" cy="405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1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488" y="1914525"/>
            <a:ext cx="3143250" cy="3314700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ETL REQUIREMENTS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3"/>
          <a:srcRect t="17956" b="7044"/>
          <a:stretch/>
        </p:blipFill>
        <p:spPr>
          <a:xfrm>
            <a:off x="4038600" y="1405625"/>
            <a:ext cx="7188199" cy="438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40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480060" y="1942751"/>
            <a:ext cx="3425957" cy="29720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>
            <a:normAutofit/>
          </a:bodyPr>
          <a:lstStyle/>
          <a:p>
            <a:r>
              <a:rPr lang="en-US" dirty="0"/>
              <a:t>ADVANTAGES OF ETL TOOL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387515" y="2022601"/>
            <a:ext cx="7161017" cy="4154361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Simpler, faster and cheaper development</a:t>
            </a:r>
          </a:p>
          <a:p>
            <a:r>
              <a:rPr lang="en-US" sz="2000" dirty="0"/>
              <a:t>Most ETL tools provide a metadata repository, synchronizing metadata from various sources.</a:t>
            </a:r>
          </a:p>
          <a:p>
            <a:r>
              <a:rPr lang="en-US" sz="2000" dirty="0"/>
              <a:t>Deliver good performance, even for very large dataset.</a:t>
            </a:r>
          </a:p>
          <a:p>
            <a:r>
              <a:rPr lang="en-US" sz="2000" dirty="0"/>
              <a:t>Have built-in connectors for all the major RDBMS systems.</a:t>
            </a:r>
          </a:p>
          <a:p>
            <a:r>
              <a:rPr lang="en-US" sz="2000" dirty="0"/>
              <a:t>Allow reuse of the existing complex programs.</a:t>
            </a:r>
          </a:p>
          <a:p>
            <a:r>
              <a:rPr lang="en-US" sz="2000" dirty="0"/>
              <a:t>Offer various performance optimization options such as parallel processing, complex load balancing etc.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8003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Content Placeholder 3"/>
          <p:cNvPicPr>
            <a:picLocks noGrp="1" noChangeAspect="1"/>
          </p:cNvPicPr>
          <p:nvPr>
            <p:ph sz="quarter" idx="13"/>
          </p:nvPr>
        </p:nvPicPr>
        <p:blipFill rotWithShape="1">
          <a:blip r:embed="rId2"/>
          <a:srcRect l="3050" r="36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81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1439363723"/>
              </p:ext>
            </p:extLst>
          </p:nvPr>
        </p:nvGraphicFramePr>
        <p:xfrm>
          <a:off x="838200" y="488950"/>
          <a:ext cx="10515600" cy="5974912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5257800"/>
                <a:gridCol w="5257800"/>
              </a:tblGrid>
              <a:tr h="746864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Tools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 smtClean="0"/>
                        <a:t>Company</a:t>
                      </a:r>
                      <a:endParaRPr lang="en-US" sz="3200" dirty="0"/>
                    </a:p>
                  </a:txBody>
                  <a:tcPr/>
                </a:tc>
              </a:tr>
              <a:tr h="746864">
                <a:tc>
                  <a:txBody>
                    <a:bodyPr/>
                    <a:lstStyle/>
                    <a:p>
                      <a:r>
                        <a:rPr lang="en-US" dirty="0" smtClean="0"/>
                        <a:t>Infosphere </a:t>
                      </a:r>
                      <a:r>
                        <a:rPr lang="en-US" dirty="0" err="1" smtClean="0"/>
                        <a:t>Datastage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IBM</a:t>
                      </a:r>
                      <a:endParaRPr lang="en-US" dirty="0"/>
                    </a:p>
                  </a:txBody>
                  <a:tcPr/>
                </a:tc>
              </a:tr>
              <a:tr h="746864">
                <a:tc>
                  <a:txBody>
                    <a:bodyPr/>
                    <a:lstStyle/>
                    <a:p>
                      <a:r>
                        <a:rPr lang="en-US" dirty="0" smtClean="0"/>
                        <a:t>Informatica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Informatica Corp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746864">
                <a:tc>
                  <a:txBody>
                    <a:bodyPr/>
                    <a:lstStyle/>
                    <a:p>
                      <a:r>
                        <a:rPr lang="en-US" dirty="0" smtClean="0"/>
                        <a:t>DT/Studio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Embarcadero Technologies</a:t>
                      </a:r>
                      <a:endParaRPr lang="en-US" dirty="0"/>
                    </a:p>
                  </a:txBody>
                  <a:tcPr/>
                </a:tc>
              </a:tr>
              <a:tr h="746864">
                <a:tc>
                  <a:txBody>
                    <a:bodyPr/>
                    <a:lstStyle/>
                    <a:p>
                      <a:r>
                        <a:rPr lang="en-US" dirty="0" smtClean="0"/>
                        <a:t>Ab Inito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Ab Inito Software Corp</a:t>
                      </a:r>
                      <a:endParaRPr lang="en-US" dirty="0"/>
                    </a:p>
                  </a:txBody>
                  <a:tcPr/>
                </a:tc>
              </a:tr>
              <a:tr h="746864">
                <a:tc>
                  <a:txBody>
                    <a:bodyPr/>
                    <a:lstStyle/>
                    <a:p>
                      <a:r>
                        <a:rPr lang="en-US" dirty="0" smtClean="0"/>
                        <a:t>Oracle</a:t>
                      </a:r>
                      <a:r>
                        <a:rPr lang="en-US" baseline="0" dirty="0" smtClean="0"/>
                        <a:t> Warehouse Builder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ORACLE</a:t>
                      </a:r>
                      <a:endParaRPr lang="en-US" dirty="0"/>
                    </a:p>
                  </a:txBody>
                  <a:tcPr/>
                </a:tc>
              </a:tr>
              <a:tr h="746864">
                <a:tc>
                  <a:txBody>
                    <a:bodyPr/>
                    <a:lstStyle/>
                    <a:p>
                      <a:r>
                        <a:rPr lang="en-US" dirty="0" smtClean="0"/>
                        <a:t>Microsoft SQL Server</a:t>
                      </a:r>
                      <a:r>
                        <a:rPr lang="en-US" baseline="0" dirty="0" smtClean="0"/>
                        <a:t> 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Microsoft</a:t>
                      </a:r>
                      <a:endParaRPr lang="en-US" dirty="0"/>
                    </a:p>
                  </a:txBody>
                  <a:tcPr/>
                </a:tc>
              </a:tr>
              <a:tr h="746864">
                <a:tc>
                  <a:txBody>
                    <a:bodyPr/>
                    <a:lstStyle/>
                    <a:p>
                      <a:r>
                        <a:rPr lang="en-US" dirty="0" smtClean="0"/>
                        <a:t>Transformation Manager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ETL Solutions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760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5587343" y="609600"/>
            <a:ext cx="5181599" cy="5181599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600" cap="none" dirty="0"/>
              <a:t>Informatica is leading vendor in Enterprise Data Integration and Management </a:t>
            </a:r>
            <a:r>
              <a:rPr lang="en-US" sz="1600" cap="none" dirty="0" smtClean="0"/>
              <a:t>Solutions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600" cap="none" dirty="0" smtClean="0"/>
              <a:t>Enterprise Data Integration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600" cap="none" dirty="0" smtClean="0"/>
              <a:t>Data </a:t>
            </a:r>
            <a:r>
              <a:rPr lang="en-US" sz="1600" cap="none" dirty="0"/>
              <a:t>Governance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600" cap="none" dirty="0"/>
              <a:t>Data Migration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600" cap="none" dirty="0"/>
              <a:t>Data Quality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600" cap="none" dirty="0"/>
              <a:t>Data Synchronization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sz="1600" cap="none" dirty="0"/>
              <a:t>Data Warehousing</a:t>
            </a:r>
          </a:p>
          <a:p>
            <a:pPr marL="457200" indent="-457200" algn="ctr">
              <a:lnSpc>
                <a:spcPct val="110000"/>
              </a:lnSpc>
              <a:buFont typeface="+mj-lt"/>
              <a:buAutoNum type="arabicPeriod"/>
            </a:pPr>
            <a:endParaRPr lang="en-US" sz="1600" cap="none" dirty="0"/>
          </a:p>
        </p:txBody>
      </p:sp>
    </p:spTree>
    <p:extLst>
      <p:ext uri="{BB962C8B-B14F-4D97-AF65-F5344CB8AC3E}">
        <p14:creationId xmlns:p14="http://schemas.microsoft.com/office/powerpoint/2010/main" val="1350036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4918</TotalTime>
  <Words>474</Words>
  <Application>Microsoft Macintosh PowerPoint</Application>
  <PresentationFormat>Widescreen</PresentationFormat>
  <Paragraphs>99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Mangal</vt:lpstr>
      <vt:lpstr>Tw Cen MT</vt:lpstr>
      <vt:lpstr>Arial</vt:lpstr>
      <vt:lpstr>Droplet</vt:lpstr>
      <vt:lpstr>IST 659 – Advanced Topic Presentation</vt:lpstr>
      <vt:lpstr>Contents</vt:lpstr>
      <vt:lpstr>WHAT IS ETL? </vt:lpstr>
      <vt:lpstr>WHY ETL?</vt:lpstr>
      <vt:lpstr>ETL REQUIREMENTS</vt:lpstr>
      <vt:lpstr>ADVANTAGES OF ETL TOOL</vt:lpstr>
      <vt:lpstr>PowerPoint Presentation</vt:lpstr>
      <vt:lpstr>PowerPoint Presentation</vt:lpstr>
      <vt:lpstr>PowerPoint Presentation</vt:lpstr>
      <vt:lpstr>Informatica PowerCenter Architecture</vt:lpstr>
      <vt:lpstr>Process flow</vt:lpstr>
      <vt:lpstr>Transformations</vt:lpstr>
      <vt:lpstr>Mapping</vt:lpstr>
      <vt:lpstr>Thank You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ETL? </dc:title>
  <dc:creator>Omkar Kamal Mutreja</dc:creator>
  <cp:lastModifiedBy>Omkar Kamal Mutreja</cp:lastModifiedBy>
  <cp:revision>19</cp:revision>
  <dcterms:created xsi:type="dcterms:W3CDTF">2017-11-04T07:05:36Z</dcterms:created>
  <dcterms:modified xsi:type="dcterms:W3CDTF">2017-11-07T17:03:42Z</dcterms:modified>
</cp:coreProperties>
</file>

<file path=docProps/thumbnail.jpeg>
</file>